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5" autoAdjust="0"/>
    <p:restoredTop sz="94660"/>
  </p:normalViewPr>
  <p:slideViewPr>
    <p:cSldViewPr snapToGrid="0" snapToObjects="1">
      <p:cViewPr>
        <p:scale>
          <a:sx n="150" d="100"/>
          <a:sy n="150" d="100"/>
        </p:scale>
        <p:origin x="-153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70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Mensaje clave: Reducir el tiempo de ciclo y los retrabajos mediante analítica aplicada.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Impacto en clientes builders y promesas de entrega.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Sugeridos gráficos: serie de tiempo y boxplot por material/edge.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Justificar modelos a dirección; trade-off explicabilidad vs desempeño.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Definir data lineage y control de calidad de datos.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Aclarar supuestos y sensibilidad (±20%).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Definir responsables y calendario de hitos.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Usar citas [1]–[4] como soporte en slides técnicas.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8212" y="1958975"/>
            <a:ext cx="7772400" cy="1470025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dirty="0" err="1"/>
              <a:t>Optimización</a:t>
            </a:r>
            <a:r>
              <a:rPr dirty="0"/>
              <a:t> de </a:t>
            </a:r>
            <a:r>
              <a:rPr dirty="0" err="1"/>
              <a:t>ciclo</a:t>
            </a:r>
            <a:r>
              <a:rPr dirty="0"/>
              <a:t> y </a:t>
            </a:r>
            <a:r>
              <a:rPr dirty="0" err="1"/>
              <a:t>retrabajos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TTS Countertops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4012" y="3947160"/>
            <a:ext cx="6400800" cy="1752600"/>
          </a:xfrm>
        </p:spPr>
        <p:txBody>
          <a:bodyPr/>
          <a:lstStyle/>
          <a:p>
            <a:pPr>
              <a:defRPr sz="1800">
                <a:solidFill>
                  <a:srgbClr val="3C3C3C"/>
                </a:solidFill>
              </a:defRPr>
            </a:pPr>
            <a:r>
              <a:rPr dirty="0" err="1"/>
              <a:t>Equipo</a:t>
            </a:r>
            <a:r>
              <a:rPr dirty="0"/>
              <a:t>: </a:t>
            </a:r>
            <a:r>
              <a:rPr lang="en-US" dirty="0"/>
              <a:t>Esteban Garzon</a:t>
            </a:r>
          </a:p>
          <a:p>
            <a:pPr>
              <a:defRPr sz="1800">
                <a:solidFill>
                  <a:srgbClr val="3C3C3C"/>
                </a:solidFill>
              </a:defRPr>
            </a:pPr>
            <a:r>
              <a:rPr dirty="0" err="1"/>
              <a:t>Fecha</a:t>
            </a:r>
            <a:r>
              <a:rPr dirty="0"/>
              <a:t>: </a:t>
            </a:r>
            <a:r>
              <a:rPr lang="en-US" dirty="0"/>
              <a:t>7/9/2025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2" y="411480"/>
            <a:ext cx="8229600" cy="1143000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dirty="0" err="1"/>
              <a:t>Problemática</a:t>
            </a:r>
            <a:r>
              <a:rPr dirty="0"/>
              <a:t> </a:t>
            </a:r>
            <a:r>
              <a:rPr dirty="0" err="1"/>
              <a:t>empresarial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10972800" cy="43891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/>
            </a:pPr>
            <a:r>
              <a:t>Contexto: fabricación e instalación de superficies con células CNC (SaberJet S/XP, Voyager, Titan, CrossCut).</a:t>
            </a:r>
          </a:p>
          <a:p>
            <a:pPr>
              <a:spcAft>
                <a:spcPts val="600"/>
              </a:spcAft>
              <a:defRPr sz="2000"/>
            </a:pPr>
            <a:r>
              <a:t>Problema: variabilidad del tiempo de ciclo y retrabajos, afectando promesas de entrega y costos.</a:t>
            </a:r>
          </a:p>
          <a:p>
            <a:pPr>
              <a:spcAft>
                <a:spcPts val="600"/>
              </a:spcAft>
              <a:defRPr sz="2000"/>
            </a:pPr>
            <a:r>
              <a:t>Situación crítica: cuellos en corte/pulido, mix de materiales y complejidad (edge, cut-outs, backsplash), re-visitas en obra.</a:t>
            </a:r>
          </a:p>
          <a:p>
            <a:pPr>
              <a:spcAft>
                <a:spcPts val="600"/>
              </a:spcAft>
              <a:defRPr sz="2000"/>
            </a:pPr>
            <a:r>
              <a:t>Pregunta: ¿podemos predecir el tiempo de ciclo y el riesgo de retrabajo por job para programar y prevenir?</a:t>
            </a:r>
          </a:p>
          <a:p>
            <a:pPr>
              <a:spcAft>
                <a:spcPts val="600"/>
              </a:spcAft>
              <a:defRPr sz="2000"/>
            </a:pPr>
            <a:r>
              <a:t>KPI principal: Tiempo de ciclo end-to-end (días). Secundarios: % Retrabajo, FPY, OTD.</a:t>
            </a:r>
          </a:p>
          <a:p>
            <a:pPr>
              <a:spcAft>
                <a:spcPts val="600"/>
              </a:spcAft>
              <a:defRPr sz="2000"/>
            </a:pPr>
            <a:r>
              <a:t>Éxito: ↓30% mediana de ciclo; ↓50% retrabajo; OTD ≥ 95%.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387" y="274638"/>
            <a:ext cx="10052050" cy="1143000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dirty="0" err="1"/>
              <a:t>Relevancia</a:t>
            </a:r>
            <a:r>
              <a:rPr dirty="0"/>
              <a:t> del </a:t>
            </a:r>
            <a:r>
              <a:rPr dirty="0" err="1"/>
              <a:t>problema</a:t>
            </a:r>
            <a:r>
              <a:rPr dirty="0"/>
              <a:t> (</a:t>
            </a:r>
            <a:r>
              <a:rPr dirty="0" err="1"/>
              <a:t>evidencias</a:t>
            </a:r>
            <a:r>
              <a:rPr dirty="0"/>
              <a:t> e </a:t>
            </a:r>
            <a:r>
              <a:rPr dirty="0" err="1"/>
              <a:t>indicadores</a:t>
            </a:r>
            <a:r>
              <a:rPr dirty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10972800" cy="201168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/>
            </a:pPr>
            <a:r>
              <a:t>Evidencias (12 meses): mediana ciclo 14 días (P75=18, P25=10); 12% de jobs con retrabajo; FPY=78%; OTD=86%.</a:t>
            </a:r>
          </a:p>
          <a:p>
            <a:pPr>
              <a:spcAft>
                <a:spcPts val="600"/>
              </a:spcAft>
              <a:defRPr sz="2000"/>
            </a:pPr>
            <a:r>
              <a:t>Áreas afectadas: corte/pulido, control de calidad, instalación (re-visitas).</a:t>
            </a:r>
          </a:p>
          <a:p>
            <a:pPr>
              <a:spcAft>
                <a:spcPts val="600"/>
              </a:spcAft>
              <a:defRPr sz="2000"/>
            </a:pPr>
            <a:r>
              <a:t>Riesgos: costos por re-trabajo, horas extra, incumplimientos, reputación.</a:t>
            </a:r>
          </a:p>
          <a:p>
            <a:pPr>
              <a:spcAft>
                <a:spcPts val="600"/>
              </a:spcAft>
              <a:defRPr sz="2000"/>
            </a:pPr>
            <a:r>
              <a:t>Costo estimado: ~USD 37k/año retrabajos + ~USD 146k/año exceso de ciclo ≈ ~USD 180k/año.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  <p:pic>
        <p:nvPicPr>
          <p:cNvPr id="8" name="Picture 3" descr="chart1_tendencia_ciclo.png">
            <a:extLst>
              <a:ext uri="{FF2B5EF4-FFF2-40B4-BE49-F238E27FC236}">
                <a16:creationId xmlns:a16="http://schemas.microsoft.com/office/drawing/2014/main" id="{9E8B8D5B-80E3-4153-8D47-D33B28C38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3485832"/>
            <a:ext cx="4714240" cy="2651760"/>
          </a:xfrm>
          <a:prstGeom prst="rect">
            <a:avLst/>
          </a:prstGeom>
        </p:spPr>
      </p:pic>
      <p:pic>
        <p:nvPicPr>
          <p:cNvPr id="9" name="Picture 3" descr="chart2_boxplot_material_edge.png">
            <a:extLst>
              <a:ext uri="{FF2B5EF4-FFF2-40B4-BE49-F238E27FC236}">
                <a16:creationId xmlns:a16="http://schemas.microsoft.com/office/drawing/2014/main" id="{33F49FDF-29C6-4CDC-9A7E-30B2964B7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00" y="3474720"/>
            <a:ext cx="4714240" cy="2651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2" y="363855"/>
            <a:ext cx="8229600" cy="1143000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dirty="0" err="1"/>
              <a:t>Recomendación</a:t>
            </a:r>
            <a:r>
              <a:rPr dirty="0"/>
              <a:t> de </a:t>
            </a:r>
            <a:r>
              <a:rPr dirty="0" err="1"/>
              <a:t>enfoque</a:t>
            </a:r>
            <a:r>
              <a:rPr dirty="0"/>
              <a:t> </a:t>
            </a:r>
            <a:r>
              <a:rPr dirty="0" err="1"/>
              <a:t>analítico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10972800" cy="41148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/>
            </a:pPr>
            <a:r>
              <a:t>Objetivos: (1) Regresión del tiempo de ciclo; (2) Clasificación del riesgo de retrabajo.</a:t>
            </a:r>
          </a:p>
          <a:p>
            <a:pPr>
              <a:spcAft>
                <a:spcPts val="600"/>
              </a:spcAft>
              <a:defRPr sz="2000"/>
            </a:pPr>
            <a:r>
              <a:t>Modelos: baseline interpretable (Regresión/Árbol) + mejor desempeño (Random Forest/Gradient Boosting).</a:t>
            </a:r>
          </a:p>
          <a:p>
            <a:pPr>
              <a:spcAft>
                <a:spcPts val="600"/>
              </a:spcAft>
              <a:defRPr sz="2000"/>
            </a:pPr>
            <a:r>
              <a:t>Complemento: Segmentación k-Means por complejidad; Process Mining para detectar desvíos/cuellos.</a:t>
            </a:r>
          </a:p>
          <a:p>
            <a:pPr>
              <a:spcAft>
                <a:spcPts val="600"/>
              </a:spcAft>
              <a:defRPr sz="2000"/>
            </a:pPr>
            <a:r>
              <a:t>Validación: MAE/RMSE (regresión); AUC-ROC/F1/Recall (clasificación); k-fold CV y test hold-out.</a:t>
            </a:r>
          </a:p>
          <a:p>
            <a:pPr>
              <a:spcAft>
                <a:spcPts val="600"/>
              </a:spcAft>
              <a:defRPr sz="2000"/>
            </a:pPr>
            <a:r>
              <a:t>Explicabilidad: Feature Importance/SHAP para palancas (WIP corte, material, edge, SF, cut-outs).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  <p:pic>
        <p:nvPicPr>
          <p:cNvPr id="8" name="Picture 3" descr="chart4_confusion_matrix.png">
            <a:extLst>
              <a:ext uri="{FF2B5EF4-FFF2-40B4-BE49-F238E27FC236}">
                <a16:creationId xmlns:a16="http://schemas.microsoft.com/office/drawing/2014/main" id="{2AD0531D-9D99-4393-B5BB-13AE0CE3C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3971" y="3928110"/>
            <a:ext cx="2682240" cy="2194560"/>
          </a:xfrm>
          <a:prstGeom prst="rect">
            <a:avLst/>
          </a:prstGeom>
        </p:spPr>
      </p:pic>
      <p:pic>
        <p:nvPicPr>
          <p:cNvPr id="9" name="Picture 3" descr="chart3_feature_importance_reg.png">
            <a:extLst>
              <a:ext uri="{FF2B5EF4-FFF2-40B4-BE49-F238E27FC236}">
                <a16:creationId xmlns:a16="http://schemas.microsoft.com/office/drawing/2014/main" id="{DD512285-04EB-4185-A3C4-2263D5D1A0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6143" y="3928110"/>
            <a:ext cx="3901440" cy="21945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t>Datos que se podrían utilizar (diccionario y recolección)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10972800" cy="146304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/>
            </a:pPr>
            <a:r>
              <a:t>Variables objetivo: cycle_time_days (regresión) y rework_flag (clasificación).</a:t>
            </a:r>
          </a:p>
          <a:p>
            <a:pPr>
              <a:spcAft>
                <a:spcPts val="600"/>
              </a:spcAft>
              <a:defRPr sz="2000"/>
            </a:pPr>
            <a:r>
              <a:t>Fuentes: RFMS, Slabsmith/SQL, Logs/IoT, Calidad/Instalación.</a:t>
            </a:r>
          </a:p>
          <a:p>
            <a:pPr>
              <a:spcAft>
                <a:spcPts val="600"/>
              </a:spcAft>
              <a:defRPr sz="2000"/>
            </a:pPr>
            <a:r>
              <a:t>Frecuencia: ETL semanal (o diario) hacia data mart con diccionario y dueños definidos.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507650"/>
              </p:ext>
            </p:extLst>
          </p:nvPr>
        </p:nvGraphicFramePr>
        <p:xfrm>
          <a:off x="986472" y="2909570"/>
          <a:ext cx="102158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3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3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3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43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>
                        <a:defRPr sz="1200" b="1"/>
                      </a:pPr>
                      <a: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 b="1"/>
                      </a:pPr>
                      <a:r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 b="1"/>
                      </a:pPr>
                      <a:r>
                        <a:t>Fuente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 b="1"/>
                      </a:pPr>
                      <a:r>
                        <a:t>Cómo se captura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 b="1"/>
                      </a:pPr>
                      <a:r>
                        <a:t>Uso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job_id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categ.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RFMS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ID único de orden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Clave unión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checkin_date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fecha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RFMS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Ingreso del job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Inicio ciclo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rPr dirty="0" err="1"/>
                        <a:t>cut_start</a:t>
                      </a:r>
                      <a:r>
                        <a:rPr dirty="0"/>
                        <a:t> / </a:t>
                      </a:r>
                      <a:r>
                        <a:rPr dirty="0" err="1"/>
                        <a:t>cut_end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fecha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Slabsmith/SQL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Logs de máquina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Cuellos/WIP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polish_start / polish_end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fecha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Slabsmith/SQL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Logs de máquina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Cuellos/WIP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install_date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fecha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RFMS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Calendario instalación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Fin ciclo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material_type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categ.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RFMS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Tipo de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Complejidad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edge_profile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categ.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RFMS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Perfil de canto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Complejidad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cutouts_n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num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RFMS/Plano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Conteo de cut-outs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Complejidad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rework_flag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bin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t>Registro de re-trabajo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100"/>
                      </a:pPr>
                      <a:r>
                        <a:rPr dirty="0" err="1"/>
                        <a:t>Objetivo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clas</a:t>
                      </a:r>
                      <a:r>
                        <a:rPr dirty="0"/>
                        <a:t>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112" y="342900"/>
            <a:ext cx="10642600" cy="1143000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dirty="0" err="1"/>
              <a:t>Beneficios</a:t>
            </a:r>
            <a:r>
              <a:rPr dirty="0"/>
              <a:t> </a:t>
            </a:r>
            <a:r>
              <a:rPr dirty="0" err="1"/>
              <a:t>esperados</a:t>
            </a:r>
            <a:r>
              <a:rPr dirty="0"/>
              <a:t> (</a:t>
            </a:r>
            <a:r>
              <a:rPr dirty="0" err="1"/>
              <a:t>estratégicos</a:t>
            </a:r>
            <a:r>
              <a:rPr dirty="0"/>
              <a:t>, </a:t>
            </a:r>
            <a:r>
              <a:rPr dirty="0" err="1"/>
              <a:t>operativos</a:t>
            </a:r>
            <a:r>
              <a:rPr dirty="0"/>
              <a:t> y </a:t>
            </a:r>
            <a:r>
              <a:rPr dirty="0" err="1"/>
              <a:t>económicos</a:t>
            </a:r>
            <a:r>
              <a:rPr dirty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209800"/>
            <a:ext cx="10972800" cy="37338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/>
            </a:pPr>
            <a:r>
              <a:rPr dirty="0" err="1"/>
              <a:t>Estrategia</a:t>
            </a:r>
            <a:r>
              <a:rPr dirty="0"/>
              <a:t>: </a:t>
            </a:r>
            <a:r>
              <a:rPr dirty="0" err="1"/>
              <a:t>programación</a:t>
            </a:r>
            <a:r>
              <a:rPr dirty="0"/>
              <a:t> </a:t>
            </a:r>
            <a:r>
              <a:rPr dirty="0" err="1"/>
              <a:t>basada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predicción</a:t>
            </a:r>
            <a:r>
              <a:rPr dirty="0"/>
              <a:t>; </a:t>
            </a:r>
            <a:r>
              <a:rPr dirty="0" err="1"/>
              <a:t>prevención</a:t>
            </a:r>
            <a:r>
              <a:rPr dirty="0"/>
              <a:t> de </a:t>
            </a:r>
            <a:r>
              <a:rPr dirty="0" err="1"/>
              <a:t>retrabajos</a:t>
            </a:r>
            <a:r>
              <a:rPr dirty="0"/>
              <a:t> por </a:t>
            </a:r>
            <a:r>
              <a:rPr dirty="0" err="1"/>
              <a:t>reglas</a:t>
            </a:r>
            <a:r>
              <a:rPr dirty="0"/>
              <a:t> y score de </a:t>
            </a:r>
            <a:r>
              <a:rPr dirty="0" err="1"/>
              <a:t>riesgo</a:t>
            </a:r>
            <a:r>
              <a:rPr dirty="0"/>
              <a:t>.</a:t>
            </a:r>
          </a:p>
          <a:p>
            <a:pPr>
              <a:spcAft>
                <a:spcPts val="600"/>
              </a:spcAft>
              <a:defRPr sz="2000"/>
            </a:pPr>
            <a:r>
              <a:rPr dirty="0"/>
              <a:t>Metas 90 días: ↓30% </a:t>
            </a:r>
            <a:r>
              <a:rPr dirty="0" err="1"/>
              <a:t>mediana</a:t>
            </a:r>
            <a:r>
              <a:rPr dirty="0"/>
              <a:t> de </a:t>
            </a:r>
            <a:r>
              <a:rPr dirty="0" err="1"/>
              <a:t>ciclo</a:t>
            </a:r>
            <a:r>
              <a:rPr dirty="0"/>
              <a:t> (14 → ≤10 días); ↓50% </a:t>
            </a:r>
            <a:r>
              <a:rPr dirty="0" err="1"/>
              <a:t>retrabajo</a:t>
            </a:r>
            <a:r>
              <a:rPr dirty="0"/>
              <a:t> (12% → ≤6%); OTD ≥ 95%; FPY ≥ 90%.</a:t>
            </a:r>
          </a:p>
          <a:p>
            <a:pPr>
              <a:spcAft>
                <a:spcPts val="600"/>
              </a:spcAft>
              <a:defRPr sz="2000"/>
            </a:pPr>
            <a:r>
              <a:rPr dirty="0" err="1"/>
              <a:t>Impacto</a:t>
            </a:r>
            <a:r>
              <a:rPr dirty="0"/>
              <a:t> </a:t>
            </a:r>
            <a:r>
              <a:rPr dirty="0" err="1"/>
              <a:t>económico</a:t>
            </a:r>
            <a:r>
              <a:rPr dirty="0"/>
              <a:t>: ~USD 180k/</a:t>
            </a:r>
            <a:r>
              <a:rPr dirty="0" err="1"/>
              <a:t>año</a:t>
            </a:r>
            <a:r>
              <a:rPr dirty="0"/>
              <a:t> (</a:t>
            </a:r>
            <a:r>
              <a:rPr dirty="0" err="1"/>
              <a:t>ahorro</a:t>
            </a:r>
            <a:r>
              <a:rPr dirty="0"/>
              <a:t> por </a:t>
            </a:r>
            <a:r>
              <a:rPr dirty="0" err="1"/>
              <a:t>ciclo</a:t>
            </a:r>
            <a:r>
              <a:rPr dirty="0"/>
              <a:t> + </a:t>
            </a:r>
            <a:r>
              <a:rPr dirty="0" err="1"/>
              <a:t>retrabajos</a:t>
            </a:r>
            <a:r>
              <a:rPr dirty="0"/>
              <a:t> </a:t>
            </a:r>
            <a:r>
              <a:rPr dirty="0" err="1"/>
              <a:t>evitados</a:t>
            </a:r>
            <a:r>
              <a:rPr dirty="0"/>
              <a:t>).</a:t>
            </a:r>
          </a:p>
          <a:p>
            <a:pPr>
              <a:spcAft>
                <a:spcPts val="600"/>
              </a:spcAft>
              <a:defRPr sz="2000"/>
            </a:pPr>
            <a:r>
              <a:rPr dirty="0" err="1"/>
              <a:t>Métricas</a:t>
            </a:r>
            <a:r>
              <a:rPr dirty="0"/>
              <a:t> del </a:t>
            </a:r>
            <a:r>
              <a:rPr dirty="0" err="1"/>
              <a:t>modelo</a:t>
            </a:r>
            <a:r>
              <a:rPr dirty="0"/>
              <a:t>: MAE ≤ 2,0 días; Recall (</a:t>
            </a:r>
            <a:r>
              <a:rPr dirty="0" err="1"/>
              <a:t>retrabajo</a:t>
            </a:r>
            <a:r>
              <a:rPr dirty="0"/>
              <a:t>) ≥ 0,75; </a:t>
            </a:r>
            <a:r>
              <a:rPr dirty="0" err="1"/>
              <a:t>adopción</a:t>
            </a:r>
            <a:r>
              <a:rPr dirty="0"/>
              <a:t> del </a:t>
            </a:r>
            <a:r>
              <a:rPr dirty="0" err="1"/>
              <a:t>tablero</a:t>
            </a:r>
            <a:r>
              <a:rPr dirty="0"/>
              <a:t> por </a:t>
            </a:r>
            <a:r>
              <a:rPr dirty="0" err="1"/>
              <a:t>Producción</a:t>
            </a:r>
            <a:r>
              <a:rPr dirty="0"/>
              <a:t>/</a:t>
            </a:r>
            <a:r>
              <a:rPr dirty="0" err="1"/>
              <a:t>Instalación</a:t>
            </a:r>
            <a:r>
              <a:rPr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2" y="434340"/>
            <a:ext cx="8229600" cy="1143000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dirty="0" err="1"/>
              <a:t>Conclusión</a:t>
            </a:r>
            <a:r>
              <a:rPr dirty="0"/>
              <a:t> </a:t>
            </a:r>
            <a:r>
              <a:rPr dirty="0" err="1"/>
              <a:t>ejecutiva</a:t>
            </a:r>
            <a:r>
              <a:rPr dirty="0"/>
              <a:t> y plan 30–60–90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049780"/>
            <a:ext cx="10972800" cy="363855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2000"/>
            </a:pPr>
            <a:r>
              <a:rPr dirty="0"/>
              <a:t>Idea central: pipeline RFMS/</a:t>
            </a:r>
            <a:r>
              <a:rPr dirty="0" err="1"/>
              <a:t>Slabsmith</a:t>
            </a:r>
            <a:r>
              <a:rPr dirty="0"/>
              <a:t> + </a:t>
            </a:r>
            <a:r>
              <a:rPr dirty="0" err="1"/>
              <a:t>modelos</a:t>
            </a:r>
            <a:r>
              <a:rPr dirty="0"/>
              <a:t> + process mining ⇒ </a:t>
            </a:r>
            <a:r>
              <a:rPr dirty="0" err="1"/>
              <a:t>prometer</a:t>
            </a:r>
            <a:r>
              <a:rPr dirty="0"/>
              <a:t> y </a:t>
            </a:r>
            <a:r>
              <a:rPr dirty="0" err="1"/>
              <a:t>cumplir</a:t>
            </a:r>
            <a:r>
              <a:rPr dirty="0"/>
              <a:t> con </a:t>
            </a:r>
            <a:r>
              <a:rPr dirty="0" err="1"/>
              <a:t>precisión</a:t>
            </a:r>
            <a:r>
              <a:rPr dirty="0"/>
              <a:t>; </a:t>
            </a:r>
            <a:r>
              <a:rPr dirty="0" err="1"/>
              <a:t>prevenir</a:t>
            </a:r>
            <a:r>
              <a:rPr dirty="0"/>
              <a:t> </a:t>
            </a:r>
            <a:r>
              <a:rPr dirty="0" err="1"/>
              <a:t>retrabajos</a:t>
            </a:r>
            <a:r>
              <a:rPr dirty="0"/>
              <a:t>.</a:t>
            </a:r>
          </a:p>
          <a:p>
            <a:pPr>
              <a:spcAft>
                <a:spcPts val="600"/>
              </a:spcAft>
              <a:defRPr sz="2000"/>
            </a:pPr>
            <a:r>
              <a:rPr dirty="0"/>
              <a:t>0–30 días: </a:t>
            </a:r>
            <a:r>
              <a:rPr dirty="0" err="1"/>
              <a:t>acceso</a:t>
            </a:r>
            <a:r>
              <a:rPr dirty="0"/>
              <a:t> a </a:t>
            </a:r>
            <a:r>
              <a:rPr dirty="0" err="1"/>
              <a:t>datos</a:t>
            </a:r>
            <a:r>
              <a:rPr dirty="0"/>
              <a:t>, data mart, process discovery, baseline interpretable.</a:t>
            </a:r>
          </a:p>
          <a:p>
            <a:pPr>
              <a:spcAft>
                <a:spcPts val="600"/>
              </a:spcAft>
              <a:defRPr sz="2000"/>
            </a:pPr>
            <a:r>
              <a:rPr dirty="0"/>
              <a:t>31–60 días: </a:t>
            </a:r>
            <a:r>
              <a:rPr dirty="0" err="1"/>
              <a:t>entrenamiento</a:t>
            </a:r>
            <a:r>
              <a:rPr dirty="0"/>
              <a:t> GBM/</a:t>
            </a:r>
            <a:r>
              <a:rPr dirty="0" err="1"/>
              <a:t>RandomForest</a:t>
            </a:r>
            <a:r>
              <a:rPr dirty="0"/>
              <a:t>, SHAP para </a:t>
            </a:r>
            <a:r>
              <a:rPr dirty="0" err="1"/>
              <a:t>palancas</a:t>
            </a:r>
            <a:r>
              <a:rPr dirty="0"/>
              <a:t>, </a:t>
            </a:r>
            <a:r>
              <a:rPr dirty="0" err="1"/>
              <a:t>reglas</a:t>
            </a:r>
            <a:r>
              <a:rPr dirty="0"/>
              <a:t> por </a:t>
            </a:r>
            <a:r>
              <a:rPr dirty="0" err="1"/>
              <a:t>segmento</a:t>
            </a:r>
            <a:r>
              <a:rPr dirty="0"/>
              <a:t>.</a:t>
            </a:r>
          </a:p>
          <a:p>
            <a:pPr>
              <a:spcAft>
                <a:spcPts val="600"/>
              </a:spcAft>
              <a:defRPr sz="2000"/>
            </a:pPr>
            <a:r>
              <a:rPr dirty="0"/>
              <a:t>61–90 días: </a:t>
            </a:r>
            <a:r>
              <a:rPr dirty="0" err="1"/>
              <a:t>piloto</a:t>
            </a:r>
            <a:r>
              <a:rPr dirty="0"/>
              <a:t> (</a:t>
            </a:r>
            <a:r>
              <a:rPr dirty="0" err="1"/>
              <a:t>SaberJet</a:t>
            </a:r>
            <a:r>
              <a:rPr dirty="0"/>
              <a:t> XP + 2 crews), </a:t>
            </a:r>
            <a:r>
              <a:rPr dirty="0" err="1"/>
              <a:t>tablero</a:t>
            </a:r>
            <a:r>
              <a:rPr dirty="0"/>
              <a:t> de </a:t>
            </a:r>
            <a:r>
              <a:rPr dirty="0" err="1"/>
              <a:t>programación</a:t>
            </a:r>
            <a:r>
              <a:rPr dirty="0"/>
              <a:t>/</a:t>
            </a:r>
            <a:r>
              <a:rPr dirty="0" err="1"/>
              <a:t>alertas</a:t>
            </a:r>
            <a:r>
              <a:rPr dirty="0"/>
              <a:t>, </a:t>
            </a:r>
            <a:r>
              <a:rPr dirty="0" err="1"/>
              <a:t>revisión</a:t>
            </a:r>
            <a:r>
              <a:rPr dirty="0"/>
              <a:t> </a:t>
            </a:r>
            <a:r>
              <a:rPr dirty="0" err="1"/>
              <a:t>semanal</a:t>
            </a:r>
            <a:r>
              <a:rPr dirty="0"/>
              <a:t>, </a:t>
            </a:r>
            <a:r>
              <a:rPr dirty="0" err="1"/>
              <a:t>decisión</a:t>
            </a:r>
            <a:r>
              <a:rPr dirty="0"/>
              <a:t> de </a:t>
            </a:r>
            <a:r>
              <a:rPr dirty="0" err="1"/>
              <a:t>escalado</a:t>
            </a:r>
            <a:r>
              <a:rPr dirty="0"/>
              <a:t>.</a:t>
            </a:r>
          </a:p>
          <a:p>
            <a:pPr>
              <a:spcAft>
                <a:spcPts val="600"/>
              </a:spcAft>
              <a:defRPr sz="2000"/>
            </a:pPr>
            <a:r>
              <a:rPr dirty="0" err="1"/>
              <a:t>Riesgos</a:t>
            </a:r>
            <a:r>
              <a:rPr dirty="0"/>
              <a:t> y </a:t>
            </a:r>
            <a:r>
              <a:rPr dirty="0" err="1"/>
              <a:t>mitigación</a:t>
            </a:r>
            <a:r>
              <a:rPr dirty="0"/>
              <a:t>: </a:t>
            </a:r>
            <a:r>
              <a:rPr dirty="0" err="1"/>
              <a:t>calidad</a:t>
            </a:r>
            <a:r>
              <a:rPr dirty="0"/>
              <a:t> de </a:t>
            </a:r>
            <a:r>
              <a:rPr dirty="0" err="1"/>
              <a:t>datos</a:t>
            </a:r>
            <a:r>
              <a:rPr dirty="0"/>
              <a:t>, </a:t>
            </a:r>
            <a:r>
              <a:rPr dirty="0" err="1"/>
              <a:t>sesgo</a:t>
            </a:r>
            <a:r>
              <a:rPr dirty="0"/>
              <a:t> por rush, </a:t>
            </a:r>
            <a:r>
              <a:rPr dirty="0" err="1"/>
              <a:t>privacidad</a:t>
            </a:r>
            <a:r>
              <a:rPr dirty="0"/>
              <a:t>/roles, drift (re-</a:t>
            </a:r>
            <a:r>
              <a:rPr dirty="0" err="1"/>
              <a:t>entrenos</a:t>
            </a:r>
            <a:r>
              <a:rPr dirty="0"/>
              <a:t> </a:t>
            </a:r>
            <a:r>
              <a:rPr dirty="0" err="1"/>
              <a:t>mensuales</a:t>
            </a:r>
            <a:r>
              <a:rPr dirty="0"/>
              <a:t>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2" y="411480"/>
            <a:ext cx="8229600" cy="1143000"/>
          </a:xfrm>
        </p:spPr>
        <p:txBody>
          <a:bodyPr/>
          <a:lstStyle/>
          <a:p>
            <a:pPr>
              <a:defRPr sz="3200" b="1">
                <a:solidFill>
                  <a:srgbClr val="1C4E80"/>
                </a:solidFill>
              </a:defRPr>
            </a:pPr>
            <a:r>
              <a:rPr lang="es-EC" dirty="0"/>
              <a:t>Referencias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1C4E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2146300"/>
            <a:ext cx="10972800" cy="379730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  <a:defRPr sz="1400"/>
            </a:pPr>
            <a:r>
              <a:t>Shmueli, G. (2010). To Explain or to Predict? Statistical Science, 25(3), 289–310. https://doi.org/10.1214/10-STS330</a:t>
            </a:r>
          </a:p>
          <a:p>
            <a:pPr>
              <a:spcAft>
                <a:spcPts val="600"/>
              </a:spcAft>
              <a:defRPr sz="1400"/>
            </a:pPr>
            <a:r>
              <a:t>Hastie, T., Tibshirani, R., &amp; Friedman, J. (2009). The Elements of Statistical Learning (2nd ed.). Springer. https://doi.org/10.1007/978-0-387-84858-7</a:t>
            </a:r>
          </a:p>
          <a:p>
            <a:pPr>
              <a:spcAft>
                <a:spcPts val="600"/>
              </a:spcAft>
              <a:defRPr sz="1400"/>
            </a:pPr>
            <a:r>
              <a:t>Kuhn, M., &amp; Johnson, K. (2013). Applied Predictive Modeling. Springer. https://doi.org/10.1007/978-1-4614-6849-3</a:t>
            </a:r>
          </a:p>
          <a:p>
            <a:pPr>
              <a:spcAft>
                <a:spcPts val="600"/>
              </a:spcAft>
              <a:defRPr sz="1400"/>
            </a:pPr>
            <a:r>
              <a:t>van der Aalst, W. (2016). Process Mining: Data Science in Action (2nd ed.). Springer. https://doi.org/10.1007/978-3-662-49851-4</a:t>
            </a:r>
          </a:p>
          <a:p>
            <a:pPr>
              <a:spcAft>
                <a:spcPts val="600"/>
              </a:spcAft>
              <a:defRPr sz="1400"/>
            </a:pPr>
            <a:r>
              <a:t>Little, J. D. C. (1961). A Proof for the Queueing Formula L = λW. Operations Research, 9(3), 383–387.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TTS Countertops • Optimización de ciclo y retrabajos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1003</Words>
  <Application>Microsoft Office PowerPoint</Application>
  <PresentationFormat>Personalizado</PresentationFormat>
  <Paragraphs>108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Optimización de ciclo y retrabajos en TTS Countertops</vt:lpstr>
      <vt:lpstr>Problemática empresarial</vt:lpstr>
      <vt:lpstr>Relevancia del problema (evidencias e indicadores)</vt:lpstr>
      <vt:lpstr>Recomendación de enfoque analítico</vt:lpstr>
      <vt:lpstr>Datos que se podrían utilizar (diccionario y recolección)</vt:lpstr>
      <vt:lpstr>Beneficios esperados (estratégicos, operativos y económicos)</vt:lpstr>
      <vt:lpstr>Conclusión ejecutiva y plan 30–60–90</vt:lpstr>
      <vt:lpstr>Referencias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Optimización de ciclo y retrabajos en TTS Countertops</dc:title>
  <dc:subject/>
  <dc:creator>Pro</dc:creator>
  <cp:keywords/>
  <dc:description>generated using python-pptx</dc:description>
  <cp:lastModifiedBy>(Estudiante) Esteban Andrés Garzón Rendón</cp:lastModifiedBy>
  <cp:revision>2</cp:revision>
  <dcterms:created xsi:type="dcterms:W3CDTF">2013-01-27T09:14:16Z</dcterms:created>
  <dcterms:modified xsi:type="dcterms:W3CDTF">2025-09-07T22:42:21Z</dcterms:modified>
  <cp:category/>
</cp:coreProperties>
</file>